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9" r:id="rId3"/>
    <p:sldId id="280" r:id="rId4"/>
    <p:sldId id="261" r:id="rId5"/>
    <p:sldId id="264" r:id="rId6"/>
    <p:sldId id="265" r:id="rId7"/>
    <p:sldId id="283" r:id="rId8"/>
    <p:sldId id="267" r:id="rId9"/>
    <p:sldId id="268" r:id="rId10"/>
    <p:sldId id="270" r:id="rId11"/>
    <p:sldId id="271" r:id="rId12"/>
    <p:sldId id="272" r:id="rId13"/>
    <p:sldId id="273" r:id="rId14"/>
    <p:sldId id="302" r:id="rId15"/>
    <p:sldId id="288" r:id="rId16"/>
    <p:sldId id="317" r:id="rId17"/>
    <p:sldId id="318" r:id="rId18"/>
    <p:sldId id="319" r:id="rId19"/>
    <p:sldId id="320" r:id="rId20"/>
  </p:sldIdLst>
  <p:sldSz cx="9144000" cy="6858000" type="screen4x3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50" autoAdjust="0"/>
    <p:restoredTop sz="93623" autoAdjust="0"/>
  </p:normalViewPr>
  <p:slideViewPr>
    <p:cSldViewPr>
      <p:cViewPr varScale="1">
        <p:scale>
          <a:sx n="71" d="100"/>
          <a:sy n="71" d="100"/>
        </p:scale>
        <p:origin x="12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4BA85-BCAE-49E1-A610-C55E1590A0B8}" type="datetimeFigureOut">
              <a:rPr lang="pt-BR"/>
              <a:pPr>
                <a:defRPr/>
              </a:pPr>
              <a:t>11/10/2017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6320E-06AD-4261-9CE2-D2E69BD5022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9049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BA759-5532-4AC0-9A8D-623FE3E04CC1}" type="datetimeFigureOut">
              <a:rPr lang="pt-BR"/>
              <a:pPr>
                <a:defRPr/>
              </a:pPr>
              <a:t>11/10/2017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8E586-4041-4923-BCF5-D2FF474B51E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4703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D9C41-E42F-4440-BFBB-C77B0738F64B}" type="datetimeFigureOut">
              <a:rPr lang="pt-BR"/>
              <a:pPr>
                <a:defRPr/>
              </a:pPr>
              <a:t>11/10/2017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F30E4-DCDE-4073-A29E-5E7C19342BF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1653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CF34A-975A-448F-9859-215C98465BF0}" type="datetimeFigureOut">
              <a:rPr lang="pt-BR"/>
              <a:pPr>
                <a:defRPr/>
              </a:pPr>
              <a:t>11/10/2017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68FC7-2659-4766-BFAB-A148FC662CA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1834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D1690-9D57-486C-9CDF-86DEF5976360}" type="datetimeFigureOut">
              <a:rPr lang="pt-BR"/>
              <a:pPr>
                <a:defRPr/>
              </a:pPr>
              <a:t>11/10/2017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105F63-B0BB-4E90-903E-5807297FBAD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9528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D9064-2A99-43E5-9496-07857033D636}" type="datetimeFigureOut">
              <a:rPr lang="pt-BR"/>
              <a:pPr>
                <a:defRPr/>
              </a:pPr>
              <a:t>11/10/2017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8D191-5FC5-49E5-869B-586306478D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55440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8CA25C-559E-43C3-BE13-6329FFD9250F}" type="datetimeFigureOut">
              <a:rPr lang="pt-BR"/>
              <a:pPr>
                <a:defRPr/>
              </a:pPr>
              <a:t>11/10/2017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F35D0-EF86-4232-BBAF-31F8005EA94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1736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41847-D4F4-46D2-8C28-966E1616FDCC}" type="datetimeFigureOut">
              <a:rPr lang="pt-BR"/>
              <a:pPr>
                <a:defRPr/>
              </a:pPr>
              <a:t>11/10/2017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E43C70-736C-46DC-AE1F-7380909B06E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0056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1E200-E68B-44F5-9A84-13974DC81CD7}" type="datetimeFigureOut">
              <a:rPr lang="pt-BR"/>
              <a:pPr>
                <a:defRPr/>
              </a:pPr>
              <a:t>11/10/2017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BE6C8-4736-4C71-8F40-74E2357729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6935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28FA3-AFFB-4B64-B1B3-1BA4A4E4D0A9}" type="datetimeFigureOut">
              <a:rPr lang="pt-BR"/>
              <a:pPr>
                <a:defRPr/>
              </a:pPr>
              <a:t>11/10/2017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54DC8-C0C5-419C-9BD0-8E270D87051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4333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54C91-29FF-490F-8B5D-7EBEF672EB95}" type="datetimeFigureOut">
              <a:rPr lang="pt-BR"/>
              <a:pPr>
                <a:defRPr/>
              </a:pPr>
              <a:t>11/10/2017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1EC494-0FEB-43AD-A645-52A56117FFC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2691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64999">
              <a:srgbClr val="F0EBD5"/>
            </a:gs>
            <a:gs pos="100000">
              <a:srgbClr val="D1C39F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4C73F71-2844-412E-AA6A-60F31D573E63}" type="datetimeFigureOut">
              <a:rPr lang="pt-BR"/>
              <a:pPr>
                <a:defRPr/>
              </a:pPr>
              <a:t>11/10/2017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EE7BC40-6EEC-4FE6-8CEC-233E658B261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750" y="0"/>
            <a:ext cx="8572500" cy="2643188"/>
          </a:xfrm>
        </p:spPr>
        <p:txBody>
          <a:bodyPr/>
          <a:lstStyle/>
          <a:p>
            <a:r>
              <a:rPr lang="pt-BR" sz="4000" b="1" i="1" smtClean="0"/>
              <a:t>Formações Vegetais</a:t>
            </a:r>
            <a:r>
              <a:rPr lang="pt-BR" smtClean="0"/>
              <a:t>	</a:t>
            </a:r>
            <a:br>
              <a:rPr lang="pt-BR" smtClean="0"/>
            </a:br>
            <a:r>
              <a:rPr lang="pt-BR" smtClean="0"/>
              <a:t>	</a:t>
            </a:r>
            <a:r>
              <a:rPr lang="pt-BR" sz="2700" smtClean="0"/>
              <a:t>Desenvolvem-se de acordo com o tipo de CLIMA, RELEVO, E SOLO do local onde se situam. De todos estes, o clima é o que mais se destaca.</a:t>
            </a:r>
            <a:endParaRPr lang="pt-BR" smtClean="0"/>
          </a:p>
        </p:txBody>
      </p:sp>
      <p:pic>
        <p:nvPicPr>
          <p:cNvPr id="3075" name="Espaço Reservado para Conteúdo 3" descr="climas da terra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500" y="2500313"/>
            <a:ext cx="8229600" cy="404018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ítulo 1"/>
          <p:cNvSpPr>
            <a:spLocks noGrp="1"/>
          </p:cNvSpPr>
          <p:nvPr>
            <p:ph type="title"/>
          </p:nvPr>
        </p:nvSpPr>
        <p:spPr>
          <a:xfrm>
            <a:off x="4357688" y="142875"/>
            <a:ext cx="4429125" cy="1285875"/>
          </a:xfrm>
        </p:spPr>
        <p:txBody>
          <a:bodyPr/>
          <a:lstStyle/>
          <a:p>
            <a:r>
              <a:rPr lang="pt-BR" sz="3600" b="1" i="1" smtClean="0"/>
              <a:t>Clima Frio – </a:t>
            </a:r>
            <a:br>
              <a:rPr lang="pt-BR" sz="3600" b="1" i="1" smtClean="0"/>
            </a:br>
            <a:r>
              <a:rPr lang="pt-BR" sz="3600" b="1" i="1" smtClean="0"/>
              <a:t>Floresta Boreal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85750" y="500063"/>
            <a:ext cx="4186238" cy="6000750"/>
          </a:xfrm>
        </p:spPr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sz="2400" i="1" u="sng" dirty="0" smtClean="0"/>
              <a:t>Clima Frio</a:t>
            </a:r>
          </a:p>
          <a:p>
            <a:pPr fontAlgn="auto">
              <a:spcAft>
                <a:spcPts val="0"/>
              </a:spcAft>
              <a:defRPr/>
            </a:pPr>
            <a:r>
              <a:rPr lang="pt-BR" sz="2400" dirty="0" smtClean="0"/>
              <a:t>Presente em altas latitudes (boa parte do Canadá, extremo norte da Europa e na Sibéria, Rússia);</a:t>
            </a:r>
          </a:p>
          <a:p>
            <a:pPr fontAlgn="auto">
              <a:spcAft>
                <a:spcPts val="0"/>
              </a:spcAft>
              <a:defRPr/>
            </a:pPr>
            <a:r>
              <a:rPr lang="pt-BR" sz="2400" dirty="0" smtClean="0"/>
              <a:t>Invernos com temperaturas abaixo de 0°;</a:t>
            </a:r>
          </a:p>
          <a:p>
            <a:pPr fontAlgn="auto">
              <a:spcAft>
                <a:spcPts val="0"/>
              </a:spcAft>
              <a:defRPr/>
            </a:pPr>
            <a:endParaRPr lang="pt-BR" sz="2400" dirty="0" smtClean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sz="2400" i="1" u="sng" dirty="0" smtClean="0"/>
              <a:t>Floresta Boreal (</a:t>
            </a:r>
            <a:r>
              <a:rPr lang="pt-BR" sz="2400" i="1" u="sng" dirty="0" err="1" smtClean="0"/>
              <a:t>Taiga</a:t>
            </a:r>
            <a:r>
              <a:rPr lang="pt-BR" sz="2400" i="1" u="sng" dirty="0" smtClean="0"/>
              <a:t>)</a:t>
            </a:r>
          </a:p>
          <a:p>
            <a:pPr fontAlgn="auto">
              <a:spcAft>
                <a:spcPts val="0"/>
              </a:spcAft>
              <a:defRPr/>
            </a:pPr>
            <a:r>
              <a:rPr lang="pt-BR" sz="2400" dirty="0" smtClean="0"/>
              <a:t>Presença de vegetação de grande porte, espaçada e homogênea com o predomínio de PINHEIROS (CONÍFERAS);</a:t>
            </a:r>
          </a:p>
          <a:p>
            <a:pPr fontAlgn="auto">
              <a:spcAft>
                <a:spcPts val="0"/>
              </a:spcAft>
              <a:defRPr/>
            </a:pPr>
            <a:r>
              <a:rPr lang="pt-BR" sz="2400" dirty="0" smtClean="0"/>
              <a:t>Possui grande importância pois é explorada para extração de celulose (matéria-prima para a fabricação de papel);</a:t>
            </a:r>
            <a:endParaRPr lang="pt-BR" sz="2400" dirty="0"/>
          </a:p>
        </p:txBody>
      </p:sp>
      <p:pic>
        <p:nvPicPr>
          <p:cNvPr id="26626" name="Picture 2" descr="http://3.bp.blogspot.com/-hbJvwqvt6Yg/URZsLaLSLTI/AAAAAAAAIS4/bK2s_5Ppbr0/s1600/taiga+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5" y="1928813"/>
            <a:ext cx="4381500" cy="3286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ítulo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8229600" cy="1143000"/>
          </a:xfrm>
        </p:spPr>
        <p:txBody>
          <a:bodyPr/>
          <a:lstStyle/>
          <a:p>
            <a:r>
              <a:rPr lang="pt-BR" sz="3600" b="1" i="1" smtClean="0"/>
              <a:t>Clima Polar - Tundra</a:t>
            </a:r>
          </a:p>
        </p:txBody>
      </p:sp>
      <p:sp>
        <p:nvSpPr>
          <p:cNvPr id="22531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57188" y="1357313"/>
            <a:ext cx="4138612" cy="514350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pt-BR" sz="2400" smtClean="0"/>
              <a:t>Presente nas regiões polares, ou seja, nos extremos norte e sul da Terra;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t-BR" sz="2400" smtClean="0"/>
              <a:t>Possui as temperaturas mais baixas já registradas no planeta;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t-BR" sz="2400" smtClean="0"/>
              <a:t>A maior parte do solo fica recoberta de gelo;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t-BR" sz="2400" smtClean="0"/>
              <a:t>Em alguns trechos, com o degelo nos CURTOS VERÕES, o solo fica exposto e se desenvolvem uma </a:t>
            </a:r>
            <a:r>
              <a:rPr lang="pt-BR" sz="2400" b="1" smtClean="0"/>
              <a:t>VEGETAÇÃO DE BAIXO PORTE (MUSGOS E LÍQUENS,</a:t>
            </a:r>
            <a:r>
              <a:rPr lang="pt-BR" sz="2400" smtClean="0"/>
              <a:t> por exemplo);</a:t>
            </a:r>
          </a:p>
        </p:txBody>
      </p:sp>
      <p:pic>
        <p:nvPicPr>
          <p:cNvPr id="27652" name="Picture 4" descr="Paisagem da Tundra durante a maior parte do an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88" y="4000500"/>
            <a:ext cx="3619500" cy="24098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654" name="Picture 6" descr="Paisagem da Tundra durante o verã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88" y="1428750"/>
            <a:ext cx="3619500" cy="2419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ítulo 1"/>
          <p:cNvSpPr>
            <a:spLocks noGrp="1"/>
          </p:cNvSpPr>
          <p:nvPr>
            <p:ph type="title"/>
          </p:nvPr>
        </p:nvSpPr>
        <p:spPr>
          <a:xfrm>
            <a:off x="142875" y="142875"/>
            <a:ext cx="8786813" cy="928688"/>
          </a:xfrm>
        </p:spPr>
        <p:txBody>
          <a:bodyPr/>
          <a:lstStyle/>
          <a:p>
            <a:r>
              <a:rPr lang="pt-BR" sz="3600" b="1" i="1" smtClean="0"/>
              <a:t>Clima de Montanha – Vegetação de Altitude</a:t>
            </a:r>
          </a:p>
        </p:txBody>
      </p:sp>
      <p:sp>
        <p:nvSpPr>
          <p:cNvPr id="23555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85750" y="1071563"/>
            <a:ext cx="8358188" cy="971550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pt-BR" smtClean="0"/>
              <a:t>	     </a:t>
            </a:r>
            <a:r>
              <a:rPr lang="pt-BR" sz="2400" smtClean="0"/>
              <a:t>Temos a presença de neve a partir dos 4 mil metros de altitude; ela recobre o solo durante todo ano (neves eternas);</a:t>
            </a:r>
          </a:p>
        </p:txBody>
      </p:sp>
      <p:pic>
        <p:nvPicPr>
          <p:cNvPr id="23556" name="Picture 4" descr="http://4.bp.blogspot.com/-Zlwgg5Rova0/T7vlqDsWwpI/AAAAAAAAAM0/V-FOpMMSsrw/s1600/Frio+de+altitud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" t="5595" r="3636" b="4861"/>
          <a:stretch>
            <a:fillRect/>
          </a:stretch>
        </p:blipFill>
        <p:spPr bwMode="auto">
          <a:xfrm>
            <a:off x="5286375" y="3357563"/>
            <a:ext cx="3714750" cy="228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8" name="Picture 6" descr="http://i0.statig.com.br/bancodeimagens/8j/t1/5c/8jt15ciik51y7ixl0u7x1pjj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2714625"/>
            <a:ext cx="4611688" cy="2886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4313" y="142875"/>
            <a:ext cx="3929062" cy="107156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4000" b="1" i="1" dirty="0" smtClean="0"/>
              <a:t>Clima Desértico - Xerófilas</a:t>
            </a:r>
            <a:endParaRPr lang="pt-BR" sz="4000" b="1" i="1" dirty="0"/>
          </a:p>
        </p:txBody>
      </p:sp>
      <p:sp>
        <p:nvSpPr>
          <p:cNvPr id="24579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42875" y="1428750"/>
            <a:ext cx="4038600" cy="5114925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</a:pPr>
            <a:r>
              <a:rPr lang="pt-BR" sz="2400" i="1" u="sng" smtClean="0"/>
              <a:t>Clima Desértico</a:t>
            </a:r>
          </a:p>
          <a:p>
            <a:pPr>
              <a:buFont typeface="Arial" panose="020B0604020202020204" pitchFamily="34" charset="0"/>
              <a:buNone/>
            </a:pPr>
            <a:r>
              <a:rPr lang="pt-BR" sz="2400" smtClean="0"/>
              <a:t>       Marcado pela escassez de água (aridez), com precipitações inferiores a 250 mm por ano;</a:t>
            </a:r>
          </a:p>
          <a:p>
            <a:pPr>
              <a:buFont typeface="Arial" panose="020B0604020202020204" pitchFamily="34" charset="0"/>
              <a:buNone/>
            </a:pPr>
            <a:endParaRPr lang="pt-BR" sz="2400" smtClean="0"/>
          </a:p>
          <a:p>
            <a:pPr>
              <a:buFont typeface="Arial" panose="020B0604020202020204" pitchFamily="34" charset="0"/>
              <a:buNone/>
            </a:pPr>
            <a:r>
              <a:rPr lang="pt-BR" sz="2400" i="1" u="sng" smtClean="0"/>
              <a:t>Vegetação</a:t>
            </a:r>
          </a:p>
          <a:p>
            <a:pPr>
              <a:buFont typeface="Arial" panose="020B0604020202020204" pitchFamily="34" charset="0"/>
              <a:buNone/>
            </a:pPr>
            <a:r>
              <a:rPr lang="pt-BR" sz="2400" smtClean="0"/>
              <a:t>         Presença de espécies rasteiras (estepes secas), arbustos espinhosos, quase sem folhas; cactos (espécies xerófilas);</a:t>
            </a:r>
          </a:p>
        </p:txBody>
      </p:sp>
      <p:pic>
        <p:nvPicPr>
          <p:cNvPr id="29698" name="Picture 2" descr="http://www.fotosefotos.com/download.php?imagem=deserto_ensolarado_bonito_687687a0712513d88502f6764441c1ca_Paisagens%2014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14313"/>
            <a:ext cx="4143375" cy="3106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700" name="Picture 4" descr="http://i1.r7.com/data/files/2C92/94A4/2A8E/014F/012A/91E4/2AD9/3B9D/deserto-de-tucson-arizona-eua-tl-reproduca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500438"/>
            <a:ext cx="4143375" cy="3108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88913"/>
            <a:ext cx="8891588" cy="6669087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Desmatamento - causas</a:t>
            </a:r>
          </a:p>
        </p:txBody>
      </p:sp>
      <p:pic>
        <p:nvPicPr>
          <p:cNvPr id="26627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1196975"/>
            <a:ext cx="3995738" cy="263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575" y="2708275"/>
            <a:ext cx="5559425" cy="417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3854450"/>
            <a:ext cx="26670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650" y="1196975"/>
            <a:ext cx="2714625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Desmatamento - causas</a:t>
            </a:r>
          </a:p>
        </p:txBody>
      </p:sp>
      <p:pic>
        <p:nvPicPr>
          <p:cNvPr id="27651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1052513"/>
            <a:ext cx="8101013" cy="5400675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Desmatamento - causas</a:t>
            </a:r>
          </a:p>
        </p:txBody>
      </p:sp>
      <p:pic>
        <p:nvPicPr>
          <p:cNvPr id="28675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4525" y="1125538"/>
            <a:ext cx="8075613" cy="5732462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Desmatamento - causas</a:t>
            </a:r>
          </a:p>
        </p:txBody>
      </p:sp>
      <p:pic>
        <p:nvPicPr>
          <p:cNvPr id="29699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279525"/>
            <a:ext cx="8335962" cy="557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Desmatamento - causas</a:t>
            </a:r>
          </a:p>
        </p:txBody>
      </p:sp>
      <p:pic>
        <p:nvPicPr>
          <p:cNvPr id="30723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0375" y="1196975"/>
            <a:ext cx="4762500" cy="3400425"/>
          </a:xfrm>
        </p:spPr>
      </p:pic>
      <p:pic>
        <p:nvPicPr>
          <p:cNvPr id="30724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196975"/>
            <a:ext cx="430530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-385763"/>
            <a:ext cx="12192000" cy="7629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6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088" y="3702050"/>
            <a:ext cx="4760912" cy="340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25538" y="1268413"/>
            <a:ext cx="7561262" cy="4537075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Vegetação de altitude</a:t>
            </a:r>
          </a:p>
        </p:txBody>
      </p:sp>
      <p:pic>
        <p:nvPicPr>
          <p:cNvPr id="9219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8650" y="1951038"/>
            <a:ext cx="3394075" cy="2759075"/>
          </a:xfrm>
        </p:spPr>
      </p:pic>
      <p:pic>
        <p:nvPicPr>
          <p:cNvPr id="9220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725" y="1916113"/>
            <a:ext cx="5103813" cy="382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/>
          </p:nvPr>
        </p:nvSpPr>
        <p:spPr>
          <a:xfrm>
            <a:off x="500063" y="214313"/>
            <a:ext cx="8472487" cy="1000125"/>
          </a:xfrm>
        </p:spPr>
        <p:txBody>
          <a:bodyPr/>
          <a:lstStyle/>
          <a:p>
            <a:r>
              <a:rPr lang="pt-BR" sz="3600" b="1" i="1" smtClean="0"/>
              <a:t>Clima Equatorial – Florestas Equatoriais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285750" y="1285875"/>
            <a:ext cx="4357688" cy="5357813"/>
          </a:xfrm>
        </p:spPr>
        <p:txBody>
          <a:bodyPr/>
          <a:lstStyle/>
          <a:p>
            <a:r>
              <a:rPr lang="pt-BR" sz="2400" smtClean="0"/>
              <a:t>Localizada </a:t>
            </a:r>
            <a:r>
              <a:rPr lang="pt-BR" sz="2400" b="1" i="1" smtClean="0"/>
              <a:t>próximo a linha do Equador</a:t>
            </a:r>
            <a:r>
              <a:rPr lang="pt-BR" sz="2400" smtClean="0"/>
              <a:t>;</a:t>
            </a:r>
          </a:p>
          <a:p>
            <a:r>
              <a:rPr lang="pt-BR" sz="2400" smtClean="0"/>
              <a:t>Clima com </a:t>
            </a:r>
            <a:r>
              <a:rPr lang="pt-BR" sz="2400" b="1" i="1" smtClean="0"/>
              <a:t>elevadas temperaturas </a:t>
            </a:r>
            <a:r>
              <a:rPr lang="pt-BR" sz="2400" smtClean="0"/>
              <a:t>e </a:t>
            </a:r>
            <a:r>
              <a:rPr lang="pt-BR" sz="2400" b="1" i="1" smtClean="0"/>
              <a:t>grande umidade o ano todo</a:t>
            </a:r>
            <a:r>
              <a:rPr lang="pt-BR" sz="2400" smtClean="0"/>
              <a:t>;</a:t>
            </a:r>
          </a:p>
          <a:p>
            <a:r>
              <a:rPr lang="pt-BR" sz="2400" b="1" i="1" smtClean="0"/>
              <a:t>Baixa amplitude </a:t>
            </a:r>
            <a:r>
              <a:rPr lang="pt-BR" sz="2400" smtClean="0"/>
              <a:t>(variação) térmica;</a:t>
            </a:r>
          </a:p>
          <a:p>
            <a:r>
              <a:rPr lang="pt-BR" sz="2400" smtClean="0"/>
              <a:t>Presença de </a:t>
            </a:r>
            <a:r>
              <a:rPr lang="pt-BR" sz="2400" b="1" i="1" smtClean="0"/>
              <a:t>chuvas de convecção</a:t>
            </a:r>
            <a:r>
              <a:rPr lang="pt-BR" sz="2400" smtClean="0"/>
              <a:t>(de verão);</a:t>
            </a:r>
          </a:p>
          <a:p>
            <a:r>
              <a:rPr lang="pt-BR" sz="2400" smtClean="0"/>
              <a:t>Formação florestal </a:t>
            </a:r>
            <a:r>
              <a:rPr lang="pt-BR" sz="2400" b="1" i="1" smtClean="0"/>
              <a:t>densa</a:t>
            </a:r>
            <a:r>
              <a:rPr lang="pt-BR" sz="2400" smtClean="0"/>
              <a:t> e com </a:t>
            </a:r>
            <a:r>
              <a:rPr lang="pt-BR" sz="2400" b="1" i="1" smtClean="0"/>
              <a:t>grande biodiversidade</a:t>
            </a:r>
            <a:r>
              <a:rPr lang="pt-BR" sz="2400" smtClean="0"/>
              <a:t>;</a:t>
            </a:r>
          </a:p>
          <a:p>
            <a:r>
              <a:rPr lang="pt-BR" sz="2400" smtClean="0"/>
              <a:t>Espécies de porte alto e médio (20 a 60 metros de altura);</a:t>
            </a:r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auto">
          <a:xfrm>
            <a:off x="4786313" y="5000625"/>
            <a:ext cx="40719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pt-BR" sz="2400" u="sng"/>
              <a:t>Exemplos</a:t>
            </a:r>
            <a:r>
              <a:rPr lang="pt-BR" sz="2400"/>
              <a:t>: floresta Amazônica (América do Sul) e floresta do Congo (África);</a:t>
            </a:r>
          </a:p>
        </p:txBody>
      </p:sp>
      <p:pic>
        <p:nvPicPr>
          <p:cNvPr id="3074" name="Picture 2" descr="http://4.bp.blogspot.com/-viES1Vux0eQ/UCnABbPJ8cI/AAAAAAAABtk/SjyJhK0pLSc/s1600/congo-fores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8" y="1643063"/>
            <a:ext cx="4500562" cy="3000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625" y="142875"/>
            <a:ext cx="8229600" cy="86836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3600" b="1" i="1" dirty="0" smtClean="0"/>
              <a:t>Clima Tropical- Savana e Florestas Tropicais</a:t>
            </a:r>
            <a:endParaRPr lang="pt-BR" sz="3600" b="1" i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85750" y="1285875"/>
            <a:ext cx="4210050" cy="5072063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400" i="1" u="sng" dirty="0" smtClean="0"/>
              <a:t>Clima Tropical </a:t>
            </a:r>
            <a:r>
              <a:rPr lang="pt-BR" sz="2400" dirty="0" smtClean="0"/>
              <a:t>– marcado por temperaturas elevadas e alternância entre estações secas (inverno) e úmidas (verão)- </a:t>
            </a:r>
            <a:r>
              <a:rPr lang="pt-BR" sz="2400" b="1" i="1" dirty="0" smtClean="0"/>
              <a:t>2 estações bem definidas</a:t>
            </a:r>
            <a:r>
              <a:rPr lang="pt-BR" sz="2400" dirty="0" smtClean="0"/>
              <a:t>;</a:t>
            </a:r>
          </a:p>
          <a:p>
            <a:pPr fontAlgn="auto">
              <a:spcAft>
                <a:spcPts val="0"/>
              </a:spcAft>
              <a:defRPr/>
            </a:pPr>
            <a:endParaRPr lang="pt-BR" sz="2400" dirty="0" smtClean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sz="2400" i="1" dirty="0" smtClean="0"/>
              <a:t>Vegetação</a:t>
            </a:r>
            <a:r>
              <a:rPr lang="pt-BR" sz="2400" dirty="0" smtClean="0"/>
              <a:t>:</a:t>
            </a:r>
          </a:p>
          <a:p>
            <a:pPr fontAlgn="auto">
              <a:spcAft>
                <a:spcPts val="0"/>
              </a:spcAft>
              <a:defRPr/>
            </a:pPr>
            <a:r>
              <a:rPr lang="pt-BR" sz="2400" i="1" u="sng" dirty="0" smtClean="0"/>
              <a:t>Savanas</a:t>
            </a:r>
            <a:r>
              <a:rPr lang="pt-BR" sz="2400" dirty="0" smtClean="0"/>
              <a:t> – formações ARBUSTIVAS com RAÍZES PROFUNDAS ( o que permite a retirada de água do lençol freático durante os períodos secos); no Brasil, esta vegetação é conhecida como </a:t>
            </a:r>
            <a:r>
              <a:rPr lang="pt-BR" sz="2400" b="1" i="1" dirty="0" smtClean="0"/>
              <a:t>Cerrado. GRAMÍNEAS E ÁRVORES ESPARSAS</a:t>
            </a:r>
            <a:endParaRPr lang="pt-BR" sz="2400" b="1" i="1" dirty="0"/>
          </a:p>
        </p:txBody>
      </p:sp>
      <p:pic>
        <p:nvPicPr>
          <p:cNvPr id="21506" name="Picture 2" descr="http://www.fundospaisagens.com/Imagens/antilopes-na-savana.jpg"/>
          <p:cNvPicPr>
            <a:picLocks noChangeAspect="1" noChangeArrowheads="1"/>
          </p:cNvPicPr>
          <p:nvPr/>
        </p:nvPicPr>
        <p:blipFill>
          <a:blip r:embed="rId2"/>
          <a:srcRect l="4745" t="7851" r="6686"/>
          <a:stretch>
            <a:fillRect/>
          </a:stretch>
        </p:blipFill>
        <p:spPr bwMode="auto">
          <a:xfrm>
            <a:off x="4572000" y="1071563"/>
            <a:ext cx="4000500" cy="2786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508" name="Picture 4" descr="http://2.bp.blogspot.com/_Aa_v-Vh45JE/SUny-mgIejI/AAAAAAAACMQ/bNVx7-ntD2E/s400/ccc1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4000500"/>
            <a:ext cx="3929062" cy="2719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85750" y="857250"/>
            <a:ext cx="4143375" cy="5643563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t-BR" sz="2400" i="1" u="sng" dirty="0" smtClean="0"/>
              <a:t>Florestas Tropicais</a:t>
            </a:r>
            <a:r>
              <a:rPr lang="pt-BR" sz="2400" i="1" dirty="0" smtClean="0"/>
              <a:t> </a:t>
            </a:r>
            <a:r>
              <a:rPr lang="pt-BR" sz="2400" dirty="0" smtClean="0"/>
              <a:t>– geralmente encontradas próximas ao litoral; 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sz="2400" dirty="0" smtClean="0"/>
              <a:t>- densas;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sz="2400" dirty="0" smtClean="0"/>
              <a:t>- </a:t>
            </a:r>
            <a:r>
              <a:rPr lang="pt-BR" sz="2400" b="1" i="1" dirty="0" err="1" smtClean="0"/>
              <a:t>ombrófilas</a:t>
            </a:r>
            <a:r>
              <a:rPr lang="pt-BR" sz="2400" dirty="0" smtClean="0"/>
              <a:t> (umidade o ano todo);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sz="2400" dirty="0" smtClean="0"/>
              <a:t>- heterogênea;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sz="2400" dirty="0" smtClean="0"/>
              <a:t>- </a:t>
            </a:r>
            <a:r>
              <a:rPr lang="pt-BR" sz="2400" b="1" i="1" dirty="0" smtClean="0"/>
              <a:t>Latifoliada</a:t>
            </a:r>
            <a:r>
              <a:rPr lang="pt-BR" sz="2400" dirty="0" smtClean="0"/>
              <a:t> (folhas grandes);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sz="2400" dirty="0" smtClean="0"/>
              <a:t>- grande biodiversidade;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sz="2400" dirty="0" smtClean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sz="2400" dirty="0" smtClean="0"/>
              <a:t>	    No Brasil, a Mata Atlântica, localizada nas regiões Sul, Sudeste e Nordeste, é uma exemplo de floresta tropical.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pt-BR" sz="2400" dirty="0"/>
          </a:p>
        </p:txBody>
      </p:sp>
      <p:sp>
        <p:nvSpPr>
          <p:cNvPr id="15363" name="Título 1"/>
          <p:cNvSpPr>
            <a:spLocks noGrp="1"/>
          </p:cNvSpPr>
          <p:nvPr>
            <p:ph type="title"/>
          </p:nvPr>
        </p:nvSpPr>
        <p:spPr>
          <a:xfrm>
            <a:off x="428625" y="142875"/>
            <a:ext cx="8229600" cy="582613"/>
          </a:xfrm>
        </p:spPr>
        <p:txBody>
          <a:bodyPr/>
          <a:lstStyle/>
          <a:p>
            <a:pPr algn="r"/>
            <a:r>
              <a:rPr lang="pt-BR" sz="2000" smtClean="0"/>
              <a:t>Clima Tropical- Savana e Florestas Tropicais</a:t>
            </a:r>
          </a:p>
        </p:txBody>
      </p:sp>
      <p:pic>
        <p:nvPicPr>
          <p:cNvPr id="20484" name="Picture 4" descr="https://encrypted-tbn0.gstatic.com/images?q=tbn:ANd9GcROFu5zud3YzUK1L9bKDC8_hEGgW8LK4bY_ktgDjMHjUtXeiIV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3" y="1928813"/>
            <a:ext cx="4246562" cy="29797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ítulo 1"/>
          <p:cNvSpPr>
            <a:spLocks noGrp="1"/>
          </p:cNvSpPr>
          <p:nvPr>
            <p:ph type="title"/>
          </p:nvPr>
        </p:nvSpPr>
        <p:spPr>
          <a:xfrm>
            <a:off x="500063" y="214313"/>
            <a:ext cx="8472487" cy="1000125"/>
          </a:xfrm>
        </p:spPr>
        <p:txBody>
          <a:bodyPr/>
          <a:lstStyle/>
          <a:p>
            <a:r>
              <a:rPr lang="pt-BR" sz="3600" b="1" i="1" smtClean="0"/>
              <a:t>Clima Tropical – Mata Atlântica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285750" y="1285875"/>
            <a:ext cx="8462963" cy="5357813"/>
          </a:xfrm>
        </p:spPr>
        <p:txBody>
          <a:bodyPr/>
          <a:lstStyle/>
          <a:p>
            <a:r>
              <a:rPr lang="pt-BR" sz="2400" smtClean="0"/>
              <a:t>Localizada </a:t>
            </a:r>
            <a:r>
              <a:rPr lang="pt-BR" sz="2400" b="1" i="1" smtClean="0"/>
              <a:t>entre os trópicos.</a:t>
            </a:r>
            <a:endParaRPr lang="pt-BR" sz="2400" smtClean="0"/>
          </a:p>
          <a:p>
            <a:r>
              <a:rPr lang="pt-BR" sz="2400" smtClean="0"/>
              <a:t>Formação florestal menos </a:t>
            </a:r>
            <a:r>
              <a:rPr lang="pt-BR" sz="2400" b="1" i="1" smtClean="0"/>
              <a:t>densa</a:t>
            </a:r>
            <a:r>
              <a:rPr lang="pt-BR" sz="2400" smtClean="0"/>
              <a:t> que as equatorial e com </a:t>
            </a:r>
            <a:r>
              <a:rPr lang="pt-BR" sz="2400" b="1" i="1" smtClean="0"/>
              <a:t>grande biodiversidade</a:t>
            </a:r>
            <a:r>
              <a:rPr lang="pt-BR" sz="2400" smtClean="0"/>
              <a:t>;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ítulo 1"/>
          <p:cNvSpPr>
            <a:spLocks noGrp="1"/>
          </p:cNvSpPr>
          <p:nvPr>
            <p:ph type="title"/>
          </p:nvPr>
        </p:nvSpPr>
        <p:spPr>
          <a:xfrm>
            <a:off x="500063" y="142875"/>
            <a:ext cx="8229600" cy="714375"/>
          </a:xfrm>
        </p:spPr>
        <p:txBody>
          <a:bodyPr/>
          <a:lstStyle/>
          <a:p>
            <a:r>
              <a:rPr lang="pt-BR" sz="3600" b="1" i="1" smtClean="0"/>
              <a:t> Florestas Temperadas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14313" y="928688"/>
            <a:ext cx="3852862" cy="5715000"/>
          </a:xfrm>
        </p:spPr>
        <p:txBody>
          <a:bodyPr/>
          <a:lstStyle/>
          <a:p>
            <a:pPr marL="0" indent="0" algn="just">
              <a:buFont typeface="Arial" panose="020B0604020202020204" pitchFamily="34" charset="0"/>
              <a:buNone/>
            </a:pPr>
            <a:r>
              <a:rPr lang="pt-BR" sz="2400" smtClean="0"/>
              <a:t>Possui 4 estações bem definidas;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pt-BR" sz="2400" smtClean="0"/>
              <a:t>Divide-se em </a:t>
            </a:r>
            <a:r>
              <a:rPr lang="pt-BR" sz="2400" b="1" i="1" smtClean="0"/>
              <a:t>Temperado Oceânico</a:t>
            </a:r>
            <a:r>
              <a:rPr lang="pt-BR" sz="2400" smtClean="0"/>
              <a:t> (menor variação de temperatura) e </a:t>
            </a:r>
            <a:r>
              <a:rPr lang="pt-BR" sz="2400" b="1" i="1" smtClean="0"/>
              <a:t>Temperado Continental </a:t>
            </a:r>
            <a:r>
              <a:rPr lang="pt-BR" sz="2400" smtClean="0"/>
              <a:t>(maior variação de temperatura e invernos rigorosos);</a:t>
            </a:r>
          </a:p>
        </p:txBody>
      </p:sp>
      <p:pic>
        <p:nvPicPr>
          <p:cNvPr id="20482" name="Picture 2" descr="http://sesi.webensino.com.br/sistema/webensino/aulas/repository_data/SESIeduca/ENS_FUN/ENS_FUN_F06_CIE/015_CIE_ENS_FUN_F06_02/imagens/ref/FIG_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3" y="1285875"/>
            <a:ext cx="4610100" cy="4629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2875"/>
            <a:ext cx="4038600" cy="3571875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sz="2400" i="1" u="sng" dirty="0" smtClean="0"/>
              <a:t>Floresta Temperada</a:t>
            </a:r>
          </a:p>
          <a:p>
            <a:pPr fontAlgn="auto">
              <a:spcAft>
                <a:spcPts val="0"/>
              </a:spcAft>
              <a:defRPr/>
            </a:pPr>
            <a:r>
              <a:rPr lang="pt-BR" sz="2400" dirty="0" smtClean="0"/>
              <a:t>Apresenta espécies </a:t>
            </a:r>
            <a:r>
              <a:rPr lang="pt-BR" sz="2400" b="1" i="1" dirty="0" smtClean="0"/>
              <a:t>decídua, ou</a:t>
            </a:r>
            <a:r>
              <a:rPr lang="pt-BR" sz="2400" dirty="0" smtClean="0"/>
              <a:t> seja, que PERDEM SUAS FOLHAS DURANTE o outono/inverno; há pouca diversidade;</a:t>
            </a:r>
          </a:p>
          <a:p>
            <a:pPr fontAlgn="auto">
              <a:spcAft>
                <a:spcPts val="0"/>
              </a:spcAft>
              <a:defRPr/>
            </a:pPr>
            <a:r>
              <a:rPr lang="pt-BR" sz="2400" dirty="0" smtClean="0"/>
              <a:t>Problema: muito devastada devido à intensa ocupação e exploração de madeira;</a:t>
            </a:r>
            <a:endParaRPr lang="pt-BR" sz="2400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0" y="3714750"/>
            <a:ext cx="4357688" cy="2857500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sz="2400" dirty="0" smtClean="0"/>
              <a:t>         Nessa região climática também é possível encontrar </a:t>
            </a:r>
            <a:r>
              <a:rPr lang="pt-BR" sz="2400" b="1" i="1" dirty="0" smtClean="0"/>
              <a:t>formações herbáceas </a:t>
            </a:r>
            <a:r>
              <a:rPr lang="pt-BR" sz="2400" dirty="0" smtClean="0"/>
              <a:t>como nas </a:t>
            </a:r>
            <a:r>
              <a:rPr lang="pt-BR" sz="2400" b="1" i="1" dirty="0" smtClean="0"/>
              <a:t>estepes</a:t>
            </a:r>
            <a:r>
              <a:rPr lang="pt-BR" sz="2400" dirty="0" smtClean="0"/>
              <a:t> ou </a:t>
            </a:r>
            <a:r>
              <a:rPr lang="pt-BR" sz="2400" b="1" i="1" dirty="0" smtClean="0"/>
              <a:t>pradarias. </a:t>
            </a:r>
            <a:r>
              <a:rPr lang="pt-BR" sz="2400" dirty="0" smtClean="0"/>
              <a:t>Estas constituem uma excelente pastagem natural, utilizada para criação de gado.</a:t>
            </a:r>
            <a:endParaRPr lang="pt-BR" sz="2400" dirty="0"/>
          </a:p>
        </p:txBody>
      </p:sp>
      <p:pic>
        <p:nvPicPr>
          <p:cNvPr id="24578" name="Picture 2" descr="http://1.bp.blogspot.com/-zGcKd5B9izM/UuF2B8JuC7I/AAAAAAAADA8/xyXdplh1fuc/s1600/Floresta+Temperad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3786188"/>
            <a:ext cx="3763962" cy="28257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580" name="Picture 4" descr="http://www.mistersabido.com/wp-content/uploads/2014/03/dominio-pradari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5" y="571500"/>
            <a:ext cx="3814763" cy="2841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Seta em curva para cima 6"/>
          <p:cNvSpPr/>
          <p:nvPr/>
        </p:nvSpPr>
        <p:spPr>
          <a:xfrm rot="17928953">
            <a:off x="8062119" y="3290094"/>
            <a:ext cx="854075" cy="604837"/>
          </a:xfrm>
          <a:prstGeom prst="curvedUp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omada de conteúdos" id="{336151F2-AC8F-42AD-80A9-172049599FA7}" vid="{624B4370-4633-4CAB-81FA-DD4557FE1D8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clima e problemas ambientais</Template>
  <TotalTime>7</TotalTime>
  <Words>517</Words>
  <Application>Microsoft Office PowerPoint</Application>
  <PresentationFormat>Apresentação na tela (4:3)</PresentationFormat>
  <Paragraphs>60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2" baseType="lpstr">
      <vt:lpstr>Arial</vt:lpstr>
      <vt:lpstr>Calibri</vt:lpstr>
      <vt:lpstr>Tema do Office</vt:lpstr>
      <vt:lpstr>Formações Vegetais   Desenvolvem-se de acordo com o tipo de CLIMA, RELEVO, E SOLO do local onde se situam. De todos estes, o clima é o que mais se destaca.</vt:lpstr>
      <vt:lpstr>Apresentação do PowerPoint</vt:lpstr>
      <vt:lpstr>Vegetação de altitude</vt:lpstr>
      <vt:lpstr>Clima Equatorial – Florestas Equatoriais</vt:lpstr>
      <vt:lpstr>Clima Tropical- Savana e Florestas Tropicais</vt:lpstr>
      <vt:lpstr>Clima Tropical- Savana e Florestas Tropicais</vt:lpstr>
      <vt:lpstr>Clima Tropical – Mata Atlântica</vt:lpstr>
      <vt:lpstr> Florestas Temperadas</vt:lpstr>
      <vt:lpstr>Apresentação do PowerPoint</vt:lpstr>
      <vt:lpstr>Clima Frio –  Floresta Boreal</vt:lpstr>
      <vt:lpstr>Clima Polar - Tundra</vt:lpstr>
      <vt:lpstr>Clima de Montanha – Vegetação de Altitude</vt:lpstr>
      <vt:lpstr>Clima Desértico - Xerófilas</vt:lpstr>
      <vt:lpstr>Apresentação do PowerPoint</vt:lpstr>
      <vt:lpstr>Desmatamento - causas</vt:lpstr>
      <vt:lpstr>Desmatamento - causas</vt:lpstr>
      <vt:lpstr>Desmatamento - causas</vt:lpstr>
      <vt:lpstr>Desmatamento - causas</vt:lpstr>
      <vt:lpstr>Desmatamento - causas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Formações Vegetais   Desenvolvem-se de acordo com o tipo de CLIMA, RELEVO, E SOLO do local onde se situam. De todos estes, o clima é o que mais se destaca.</dc:title>
  <dc:creator>ABEL</dc:creator>
  <cp:lastModifiedBy>ABEL</cp:lastModifiedBy>
  <cp:revision>2</cp:revision>
  <dcterms:created xsi:type="dcterms:W3CDTF">2017-10-11T17:54:21Z</dcterms:created>
  <dcterms:modified xsi:type="dcterms:W3CDTF">2017-10-11T18:09:26Z</dcterms:modified>
</cp:coreProperties>
</file>